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43891200" cy="43891200"/>
  <p:notesSz cx="7010400" cy="9296400"/>
  <p:defaultTextStyle>
    <a:defPPr>
      <a:defRPr lang="en-US"/>
    </a:defPPr>
    <a:lvl1pPr marL="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1pPr>
    <a:lvl2pPr marL="21945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2pPr>
    <a:lvl3pPr marL="43891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3pPr>
    <a:lvl4pPr marL="65836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4pPr>
    <a:lvl5pPr marL="877824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5pPr>
    <a:lvl6pPr marL="1097280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6pPr>
    <a:lvl7pPr marL="1316736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7pPr>
    <a:lvl8pPr marL="1536192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8pPr>
    <a:lvl9pPr marL="17556480" algn="l" defTabSz="2194560" rtl="0" eaLnBrk="1" latinLnBrk="0" hangingPunct="1">
      <a:defRPr sz="8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0368">
          <p15:clr>
            <a:srgbClr val="A4A3A4"/>
          </p15:clr>
        </p15:guide>
        <p15:guide id="2" pos="138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0000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55" autoAdjust="0"/>
    <p:restoredTop sz="98131" autoAdjust="0"/>
  </p:normalViewPr>
  <p:slideViewPr>
    <p:cSldViewPr snapToGrid="0" snapToObjects="1">
      <p:cViewPr varScale="1">
        <p:scale>
          <a:sx n="14" d="100"/>
          <a:sy n="14" d="100"/>
        </p:scale>
        <p:origin x="-2008" y="-96"/>
      </p:cViewPr>
      <p:guideLst>
        <p:guide orient="horz" pos="13824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13634723"/>
            <a:ext cx="37307520" cy="940816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3680" y="24871680"/>
            <a:ext cx="30723840" cy="112166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5836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778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6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175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120" y="1757687"/>
            <a:ext cx="9875520" cy="37449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560" y="1757687"/>
            <a:ext cx="28895040" cy="3744976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485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248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8204163"/>
            <a:ext cx="37307520" cy="8717280"/>
          </a:xfrm>
        </p:spPr>
        <p:txBody>
          <a:bodyPr anchor="t"/>
          <a:lstStyle>
            <a:lvl1pPr algn="l">
              <a:defRPr sz="192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8602968"/>
            <a:ext cx="37307520" cy="9601197"/>
          </a:xfrm>
        </p:spPr>
        <p:txBody>
          <a:bodyPr anchor="b"/>
          <a:lstStyle>
            <a:lvl1pPr marL="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1pPr>
            <a:lvl2pPr marL="2194560" indent="0">
              <a:buNone/>
              <a:defRPr sz="8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770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6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2460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5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311360" y="10241285"/>
            <a:ext cx="19385280" cy="28966163"/>
          </a:xfrm>
        </p:spPr>
        <p:txBody>
          <a:bodyPr/>
          <a:lstStyle>
            <a:lvl1pPr>
              <a:defRPr sz="13400"/>
            </a:lvl1pPr>
            <a:lvl2pPr>
              <a:defRPr sz="11500"/>
            </a:lvl2pPr>
            <a:lvl3pPr>
              <a:defRPr sz="9600"/>
            </a:lvl3pPr>
            <a:lvl4pPr>
              <a:defRPr sz="8600"/>
            </a:lvl4pPr>
            <a:lvl5pPr>
              <a:defRPr sz="8600"/>
            </a:lvl5pPr>
            <a:lvl6pPr>
              <a:defRPr sz="8600"/>
            </a:lvl6pPr>
            <a:lvl7pPr>
              <a:defRPr sz="8600"/>
            </a:lvl7pPr>
            <a:lvl8pPr>
              <a:defRPr sz="8600"/>
            </a:lvl8pPr>
            <a:lvl9pPr>
              <a:defRPr sz="8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845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1" y="9824724"/>
            <a:ext cx="19392903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561" y="13919201"/>
            <a:ext cx="19392903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123" y="9824724"/>
            <a:ext cx="19400520" cy="4094477"/>
          </a:xfrm>
        </p:spPr>
        <p:txBody>
          <a:bodyPr anchor="b"/>
          <a:lstStyle>
            <a:lvl1pPr marL="0" indent="0">
              <a:buNone/>
              <a:defRPr sz="1150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00" b="1"/>
            </a:lvl3pPr>
            <a:lvl4pPr marL="6583680" indent="0">
              <a:buNone/>
              <a:defRPr sz="7700" b="1"/>
            </a:lvl4pPr>
            <a:lvl5pPr marL="8778240" indent="0">
              <a:buNone/>
              <a:defRPr sz="7700" b="1"/>
            </a:lvl5pPr>
            <a:lvl6pPr marL="10972800" indent="0">
              <a:buNone/>
              <a:defRPr sz="7700" b="1"/>
            </a:lvl6pPr>
            <a:lvl7pPr marL="13167360" indent="0">
              <a:buNone/>
              <a:defRPr sz="7700" b="1"/>
            </a:lvl7pPr>
            <a:lvl8pPr marL="15361920" indent="0">
              <a:buNone/>
              <a:defRPr sz="7700" b="1"/>
            </a:lvl8pPr>
            <a:lvl9pPr marL="17556480" indent="0">
              <a:buNone/>
              <a:defRPr sz="7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123" y="13919201"/>
            <a:ext cx="19400520" cy="25288243"/>
          </a:xfrm>
        </p:spPr>
        <p:txBody>
          <a:bodyPr/>
          <a:lstStyle>
            <a:lvl1pPr>
              <a:defRPr sz="11500"/>
            </a:lvl1pPr>
            <a:lvl2pPr>
              <a:defRPr sz="9600"/>
            </a:lvl2pPr>
            <a:lvl3pPr>
              <a:defRPr sz="8600"/>
            </a:lvl3pPr>
            <a:lvl4pPr>
              <a:defRPr sz="7700"/>
            </a:lvl4pPr>
            <a:lvl5pPr>
              <a:defRPr sz="7700"/>
            </a:lvl5pPr>
            <a:lvl6pPr>
              <a:defRPr sz="7700"/>
            </a:lvl6pPr>
            <a:lvl7pPr>
              <a:defRPr sz="7700"/>
            </a:lvl7pPr>
            <a:lvl8pPr>
              <a:defRPr sz="7700"/>
            </a:lvl8pPr>
            <a:lvl9pPr>
              <a:defRPr sz="7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512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717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9104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3" y="1747520"/>
            <a:ext cx="14439903" cy="7437120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60240" y="1747525"/>
            <a:ext cx="24536400" cy="37459923"/>
          </a:xfrm>
        </p:spPr>
        <p:txBody>
          <a:bodyPr/>
          <a:lstStyle>
            <a:lvl1pPr>
              <a:defRPr sz="15400"/>
            </a:lvl1pPr>
            <a:lvl2pPr>
              <a:defRPr sz="13400"/>
            </a:lvl2pPr>
            <a:lvl3pPr>
              <a:defRPr sz="1150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563" y="9184645"/>
            <a:ext cx="14439903" cy="30022803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361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983" y="30723841"/>
            <a:ext cx="26334720" cy="3627123"/>
          </a:xfrm>
        </p:spPr>
        <p:txBody>
          <a:bodyPr anchor="b"/>
          <a:lstStyle>
            <a:lvl1pPr algn="l">
              <a:defRPr sz="96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983" y="3921760"/>
            <a:ext cx="26334720" cy="26334720"/>
          </a:xfrm>
        </p:spPr>
        <p:txBody>
          <a:bodyPr/>
          <a:lstStyle>
            <a:lvl1pPr marL="0" indent="0">
              <a:buNone/>
              <a:defRPr sz="15400"/>
            </a:lvl1pPr>
            <a:lvl2pPr marL="2194560" indent="0">
              <a:buNone/>
              <a:defRPr sz="13400"/>
            </a:lvl2pPr>
            <a:lvl3pPr marL="4389120" indent="0">
              <a:buNone/>
              <a:defRPr sz="1150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983" y="34350964"/>
            <a:ext cx="26334720" cy="5151117"/>
          </a:xfrm>
        </p:spPr>
        <p:txBody>
          <a:bodyPr/>
          <a:lstStyle>
            <a:lvl1pPr marL="0" indent="0">
              <a:buNone/>
              <a:defRPr sz="6700"/>
            </a:lvl1pPr>
            <a:lvl2pPr marL="2194560" indent="0">
              <a:buNone/>
              <a:defRPr sz="5800"/>
            </a:lvl2pPr>
            <a:lvl3pPr marL="4389120" indent="0">
              <a:buNone/>
              <a:defRPr sz="4800"/>
            </a:lvl3pPr>
            <a:lvl4pPr marL="6583680" indent="0">
              <a:buNone/>
              <a:defRPr sz="4300"/>
            </a:lvl4pPr>
            <a:lvl5pPr marL="8778240" indent="0">
              <a:buNone/>
              <a:defRPr sz="4300"/>
            </a:lvl5pPr>
            <a:lvl6pPr marL="10972800" indent="0">
              <a:buNone/>
              <a:defRPr sz="4300"/>
            </a:lvl6pPr>
            <a:lvl7pPr marL="13167360" indent="0">
              <a:buNone/>
              <a:defRPr sz="4300"/>
            </a:lvl7pPr>
            <a:lvl8pPr marL="15361920" indent="0">
              <a:buNone/>
              <a:defRPr sz="4300"/>
            </a:lvl8pPr>
            <a:lvl9pPr marL="17556480" indent="0">
              <a:buNone/>
              <a:defRPr sz="4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821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94560" y="1757683"/>
            <a:ext cx="39502080" cy="7315200"/>
          </a:xfrm>
          <a:prstGeom prst="rect">
            <a:avLst/>
          </a:prstGeom>
        </p:spPr>
        <p:txBody>
          <a:bodyPr vert="horz" lIns="438912" tIns="219456" rIns="438912" bIns="219456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560" y="10241285"/>
            <a:ext cx="39502080" cy="28966163"/>
          </a:xfrm>
          <a:prstGeom prst="rect">
            <a:avLst/>
          </a:prstGeom>
        </p:spPr>
        <p:txBody>
          <a:bodyPr vert="horz" lIns="438912" tIns="219456" rIns="438912" bIns="219456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945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l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D3B8D-529A-B648-B3A5-128BFC9F5CF8}" type="datetimeFigureOut">
              <a:rPr lang="en-US" smtClean="0"/>
              <a:pPr/>
              <a:t>9/23/15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996160" y="40680643"/>
            <a:ext cx="138988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ct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1455360" y="40680643"/>
            <a:ext cx="10241280" cy="2336800"/>
          </a:xfrm>
          <a:prstGeom prst="rect">
            <a:avLst/>
          </a:prstGeom>
        </p:spPr>
        <p:txBody>
          <a:bodyPr vert="horz" lIns="438912" tIns="219456" rIns="438912" bIns="219456" rtlCol="0" anchor="ctr"/>
          <a:lstStyle>
            <a:lvl1pPr algn="r">
              <a:defRPr sz="5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E0D5E3-1DA7-C74F-9FDB-8C65F28C59A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67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194560" rtl="0" eaLnBrk="1" latinLnBrk="0" hangingPunct="1">
        <a:spcBef>
          <a:spcPct val="0"/>
        </a:spcBef>
        <a:buNone/>
        <a:defRPr sz="211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45920" indent="-1645920" algn="l" defTabSz="2194560" rtl="0" eaLnBrk="1" latinLnBrk="0" hangingPunct="1">
        <a:spcBef>
          <a:spcPct val="20000"/>
        </a:spcBef>
        <a:buFont typeface="Arial"/>
        <a:buChar char="•"/>
        <a:defRPr sz="15400" kern="1200">
          <a:solidFill>
            <a:schemeClr val="tx1"/>
          </a:solidFill>
          <a:latin typeface="+mn-lt"/>
          <a:ea typeface="+mn-ea"/>
          <a:cs typeface="+mn-cs"/>
        </a:defRPr>
      </a:lvl1pPr>
      <a:lvl2pPr marL="3566160" indent="-1371600" algn="l" defTabSz="2194560" rtl="0" eaLnBrk="1" latinLnBrk="0" hangingPunct="1">
        <a:spcBef>
          <a:spcPct val="20000"/>
        </a:spcBef>
        <a:buFont typeface="Arial"/>
        <a:buChar char="–"/>
        <a:defRPr sz="134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2194560" rtl="0" eaLnBrk="1" latinLnBrk="0" hangingPunct="1">
        <a:spcBef>
          <a:spcPct val="20000"/>
        </a:spcBef>
        <a:buFont typeface="Arial"/>
        <a:buChar char="•"/>
        <a:defRPr sz="115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2194560" rtl="0" eaLnBrk="1" latinLnBrk="0" hangingPunct="1">
        <a:spcBef>
          <a:spcPct val="20000"/>
        </a:spcBef>
        <a:buFont typeface="Arial"/>
        <a:buChar char="–"/>
        <a:defRPr sz="960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2194560" rtl="0" eaLnBrk="1" latinLnBrk="0" hangingPunct="1">
        <a:spcBef>
          <a:spcPct val="20000"/>
        </a:spcBef>
        <a:buFont typeface="Arial"/>
        <a:buChar char="»"/>
        <a:defRPr sz="9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2194560" rtl="0" eaLnBrk="1" latinLnBrk="0" hangingPunct="1">
        <a:spcBef>
          <a:spcPct val="20000"/>
        </a:spcBef>
        <a:buFont typeface="Arial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2194560" rtl="0" eaLnBrk="1" latinLnBrk="0" hangingPunct="1">
        <a:defRPr sz="8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emf"/><Relationship Id="rId20" Type="http://schemas.openxmlformats.org/officeDocument/2006/relationships/image" Target="../media/image19.emf"/><Relationship Id="rId21" Type="http://schemas.openxmlformats.org/officeDocument/2006/relationships/image" Target="../media/image20.emf"/><Relationship Id="rId22" Type="http://schemas.openxmlformats.org/officeDocument/2006/relationships/image" Target="../media/image21.emf"/><Relationship Id="rId23" Type="http://schemas.openxmlformats.org/officeDocument/2006/relationships/image" Target="../media/image22.emf"/><Relationship Id="rId24" Type="http://schemas.openxmlformats.org/officeDocument/2006/relationships/image" Target="../media/image23.emf"/><Relationship Id="rId25" Type="http://schemas.openxmlformats.org/officeDocument/2006/relationships/image" Target="../media/image24.emf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icture 5" descr="C:\Users\atbecker\Downloads\qrcode.268648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4676" y="3029819"/>
            <a:ext cx="2157984" cy="21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" name="Rounded Rectangle 181"/>
          <p:cNvSpPr/>
          <p:nvPr/>
        </p:nvSpPr>
        <p:spPr>
          <a:xfrm>
            <a:off x="129466" y="5276022"/>
            <a:ext cx="17080374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Why Covariance Control?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3" name="TextBox 182"/>
          <p:cNvSpPr txBox="1"/>
          <p:nvPr/>
        </p:nvSpPr>
        <p:spPr>
          <a:xfrm>
            <a:off x="7991712" y="168485"/>
            <a:ext cx="1777960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Shaping a Swarm Using Wall Friction and a Shared Control Input </a:t>
            </a:r>
          </a:p>
          <a:p>
            <a:pPr algn="ctr"/>
            <a:r>
              <a:rPr lang="en-US" sz="5000" dirty="0" smtClean="0">
                <a:latin typeface="Arial"/>
                <a:cs typeface="Arial"/>
              </a:rPr>
              <a:t>Shiva </a:t>
            </a:r>
            <a:r>
              <a:rPr lang="en-US" sz="5000" dirty="0" smtClean="0">
                <a:latin typeface="Arial"/>
                <a:cs typeface="Arial"/>
              </a:rPr>
              <a:t>Shahrokhi, Aaron T. Becker</a:t>
            </a:r>
          </a:p>
          <a:p>
            <a:pPr algn="ctr"/>
            <a:r>
              <a:rPr lang="en-US" sz="3200" dirty="0" smtClean="0">
                <a:latin typeface="Arial"/>
                <a:cs typeface="Arial"/>
              </a:rPr>
              <a:t>sshahrokhi2@uh.edu, atbecker@uh.edu</a:t>
            </a:r>
          </a:p>
          <a:p>
            <a:pPr algn="ctr"/>
            <a:r>
              <a:rPr lang="en-US" sz="4000" dirty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                            </a:t>
            </a:r>
          </a:p>
        </p:txBody>
      </p:sp>
      <p:sp>
        <p:nvSpPr>
          <p:cNvPr id="184" name="Rounded Rectangle 183"/>
          <p:cNvSpPr/>
          <p:nvPr/>
        </p:nvSpPr>
        <p:spPr>
          <a:xfrm>
            <a:off x="160217" y="20126821"/>
            <a:ext cx="17080374" cy="996696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Using Friction</a:t>
            </a:r>
            <a:endParaRPr lang="en-US" sz="7000" dirty="0">
              <a:latin typeface="Arial"/>
              <a:cs typeface="Arial"/>
            </a:endParaRPr>
          </a:p>
        </p:txBody>
      </p:sp>
      <p:sp>
        <p:nvSpPr>
          <p:cNvPr id="185" name="Rounded Rectangle 184"/>
          <p:cNvSpPr/>
          <p:nvPr/>
        </p:nvSpPr>
        <p:spPr>
          <a:xfrm>
            <a:off x="129466" y="21335464"/>
            <a:ext cx="17080374" cy="632528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b="1" i="1" dirty="0" smtClean="0">
                <a:latin typeface="Arial"/>
                <a:cs typeface="Arial"/>
              </a:rPr>
              <a:t>			</a:t>
            </a:r>
            <a:r>
              <a:rPr lang="en-US" sz="2000" b="1" i="1" dirty="0" smtClean="0">
                <a:latin typeface="Arial"/>
                <a:cs typeface="Arial"/>
              </a:rPr>
              <a:t>	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					     </a:t>
            </a:r>
            <a:r>
              <a:rPr lang="en-US" sz="4000" b="1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	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186" name="Rounded Rectangle 185"/>
          <p:cNvSpPr/>
          <p:nvPr/>
        </p:nvSpPr>
        <p:spPr>
          <a:xfrm>
            <a:off x="18044193" y="5276022"/>
            <a:ext cx="14455108" cy="994001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500" dirty="0" smtClean="0">
                <a:latin typeface="Arial"/>
                <a:cs typeface="Arial"/>
              </a:rPr>
              <a:t>Position Control</a:t>
            </a:r>
          </a:p>
        </p:txBody>
      </p:sp>
      <p:sp>
        <p:nvSpPr>
          <p:cNvPr id="187" name="Rounded Rectangle 186"/>
          <p:cNvSpPr/>
          <p:nvPr/>
        </p:nvSpPr>
        <p:spPr>
          <a:xfrm>
            <a:off x="18044193" y="6569182"/>
            <a:ext cx="14455108" cy="20402830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/>
            <a:endParaRPr lang="en-US" sz="450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88" name="Rounded Rectangle 187"/>
          <p:cNvSpPr/>
          <p:nvPr/>
        </p:nvSpPr>
        <p:spPr>
          <a:xfrm>
            <a:off x="141665" y="29389303"/>
            <a:ext cx="17068175" cy="14159095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685800" indent="-685800">
              <a:buFont typeface="Arial"/>
              <a:buChar char="•"/>
            </a:pPr>
            <a:endParaRPr lang="en-US" sz="4500" b="1" dirty="0" smtClean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500" b="1" dirty="0">
              <a:solidFill>
                <a:srgbClr val="0000FF"/>
              </a:solidFill>
              <a:latin typeface="Arial"/>
              <a:cs typeface="Arial"/>
            </a:endParaRPr>
          </a:p>
          <a:p>
            <a:pPr marL="685800" indent="-685800"/>
            <a:endParaRPr lang="en-US" sz="4500" dirty="0" smtClean="0">
              <a:solidFill>
                <a:srgbClr val="FF0000"/>
              </a:solidFill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endParaRPr lang="en-US" sz="4500" dirty="0">
              <a:latin typeface="Arial"/>
              <a:cs typeface="Arial"/>
            </a:endParaRPr>
          </a:p>
          <a:p>
            <a:endParaRPr lang="en-US" sz="4500" dirty="0" smtClean="0">
              <a:latin typeface="Arial"/>
              <a:cs typeface="Arial"/>
            </a:endParaRPr>
          </a:p>
          <a:p>
            <a:r>
              <a:rPr lang="en-US" sz="4500" dirty="0" smtClean="0">
                <a:latin typeface="Arial"/>
                <a:cs typeface="Arial"/>
              </a:rPr>
              <a:t>   </a:t>
            </a:r>
            <a:endParaRPr lang="en-US" sz="4500" dirty="0">
              <a:latin typeface="Arial"/>
              <a:cs typeface="Arial"/>
            </a:endParaRPr>
          </a:p>
        </p:txBody>
      </p:sp>
      <p:sp>
        <p:nvSpPr>
          <p:cNvPr id="189" name="Rounded Rectangle 188"/>
          <p:cNvSpPr/>
          <p:nvPr/>
        </p:nvSpPr>
        <p:spPr>
          <a:xfrm>
            <a:off x="18037655" y="27404596"/>
            <a:ext cx="14398814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Future Opportunities</a:t>
            </a:r>
          </a:p>
        </p:txBody>
      </p:sp>
      <p:sp>
        <p:nvSpPr>
          <p:cNvPr id="190" name="Rounded Rectangle 189"/>
          <p:cNvSpPr/>
          <p:nvPr/>
        </p:nvSpPr>
        <p:spPr>
          <a:xfrm>
            <a:off x="18044193" y="28963231"/>
            <a:ext cx="14406422" cy="14424997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285750"/>
            <a:endParaRPr lang="en-US" sz="4000" dirty="0" smtClean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191" name="Rounded Rectangle 190"/>
          <p:cNvSpPr/>
          <p:nvPr/>
        </p:nvSpPr>
        <p:spPr>
          <a:xfrm>
            <a:off x="129466" y="6569180"/>
            <a:ext cx="17080374" cy="13192019"/>
          </a:xfrm>
          <a:prstGeom prst="roundRect">
            <a:avLst>
              <a:gd name="adj" fmla="val 5646"/>
            </a:avLst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000" dirty="0" smtClean="0">
                <a:latin typeface="Arial"/>
                <a:cs typeface="Arial"/>
              </a:rPr>
              <a:t>Vascular </a:t>
            </a:r>
            <a:r>
              <a:rPr lang="en-US" sz="4000" dirty="0">
                <a:latin typeface="Arial"/>
                <a:cs typeface="Arial"/>
              </a:rPr>
              <a:t>networks are common in </a:t>
            </a:r>
            <a:r>
              <a:rPr lang="en-US" sz="4000" dirty="0" smtClean="0">
                <a:latin typeface="Arial"/>
                <a:cs typeface="Arial"/>
              </a:rPr>
              <a:t>biology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inputs means each member of the </a:t>
            </a:r>
          </a:p>
          <a:p>
            <a:r>
              <a:rPr lang="en-US" sz="4000" dirty="0" smtClean="0">
                <a:latin typeface="Arial"/>
                <a:cs typeface="Arial"/>
              </a:rPr>
              <a:t>    swarm receives the same control input</a:t>
            </a:r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Navigating </a:t>
            </a:r>
            <a:r>
              <a:rPr lang="en-US" sz="4000" dirty="0">
                <a:latin typeface="Arial"/>
                <a:cs typeface="Arial"/>
              </a:rPr>
              <a:t>a swarm using global inputs, </a:t>
            </a:r>
            <a:endParaRPr lang="en-US" sz="4000" dirty="0" smtClean="0">
              <a:latin typeface="Arial"/>
              <a:cs typeface="Arial"/>
            </a:endParaRPr>
          </a:p>
          <a:p>
            <a:r>
              <a:rPr lang="en-US" sz="4000" dirty="0" smtClean="0">
                <a:latin typeface="Arial"/>
                <a:cs typeface="Arial"/>
              </a:rPr>
              <a:t>    is challenging due </a:t>
            </a:r>
            <a:r>
              <a:rPr lang="en-US" sz="4000" dirty="0">
                <a:latin typeface="Arial"/>
                <a:cs typeface="Arial"/>
              </a:rPr>
              <a:t>to the </a:t>
            </a:r>
            <a:r>
              <a:rPr lang="en-US" sz="4000" dirty="0" smtClean="0">
                <a:latin typeface="Arial"/>
                <a:cs typeface="Arial"/>
              </a:rPr>
              <a:t>many obstacles.</a:t>
            </a: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endParaRPr lang="en-US" sz="4000" dirty="0" smtClean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685800" indent="-6858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endParaRPr lang="en-US" sz="4000" dirty="0">
              <a:latin typeface="Arial"/>
              <a:cs typeface="Arial"/>
            </a:endParaRPr>
          </a:p>
        </p:txBody>
      </p:sp>
      <p:sp>
        <p:nvSpPr>
          <p:cNvPr id="192" name="Rounded Rectangle 191"/>
          <p:cNvSpPr/>
          <p:nvPr/>
        </p:nvSpPr>
        <p:spPr>
          <a:xfrm>
            <a:off x="141665" y="27924141"/>
            <a:ext cx="17068175" cy="1039090"/>
          </a:xfrm>
          <a:prstGeom prst="roundRect">
            <a:avLst/>
          </a:prstGeom>
          <a:gradFill flip="none" rotWithShape="1">
            <a:gsLst>
              <a:gs pos="23000">
                <a:srgbClr val="FF0000"/>
              </a:gs>
              <a:gs pos="68000">
                <a:srgbClr val="FF0000"/>
              </a:gs>
            </a:gsLst>
            <a:path path="rect">
              <a:fillToRect l="100000" t="100000"/>
            </a:path>
            <a:tileRect r="-100000" b="-100000"/>
          </a:gra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dirty="0" smtClean="0">
                <a:latin typeface="Arial"/>
                <a:cs typeface="Arial"/>
              </a:rPr>
              <a:t>Results</a:t>
            </a:r>
            <a:endParaRPr lang="en-US" sz="7000" dirty="0" smtClean="0">
              <a:latin typeface="Arial"/>
              <a:cs typeface="Arial"/>
            </a:endParaRPr>
          </a:p>
        </p:txBody>
      </p:sp>
      <p:sp>
        <p:nvSpPr>
          <p:cNvPr id="193" name="Text Box 22"/>
          <p:cNvSpPr txBox="1">
            <a:spLocks noChangeArrowheads="1"/>
          </p:cNvSpPr>
          <p:nvPr/>
        </p:nvSpPr>
        <p:spPr bwMode="auto">
          <a:xfrm>
            <a:off x="28301760" y="2389398"/>
            <a:ext cx="1752600" cy="979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YouTube channel</a:t>
            </a:r>
            <a:endParaRPr lang="en-US" altLang="en-US" sz="2000" dirty="0"/>
          </a:p>
        </p:txBody>
      </p:sp>
      <p:pic>
        <p:nvPicPr>
          <p:cNvPr id="194" name="Picture 19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261" y="3013604"/>
            <a:ext cx="2153740" cy="2153740"/>
          </a:xfrm>
          <a:prstGeom prst="rect">
            <a:avLst/>
          </a:prstGeom>
        </p:spPr>
      </p:pic>
      <p:pic>
        <p:nvPicPr>
          <p:cNvPr id="195" name="Picture 19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2674" y="3207057"/>
            <a:ext cx="1782952" cy="1780794"/>
          </a:xfrm>
          <a:prstGeom prst="rect">
            <a:avLst/>
          </a:prstGeom>
        </p:spPr>
      </p:pic>
      <p:sp>
        <p:nvSpPr>
          <p:cNvPr id="196" name="Text Box 22"/>
          <p:cNvSpPr txBox="1">
            <a:spLocks noChangeArrowheads="1"/>
          </p:cNvSpPr>
          <p:nvPr/>
        </p:nvSpPr>
        <p:spPr bwMode="auto">
          <a:xfrm>
            <a:off x="24174261" y="2477548"/>
            <a:ext cx="2153740" cy="671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79991" tIns="179991" rIns="179991" bIns="179991">
            <a:spAutoFit/>
          </a:bodyPr>
          <a:lstStyle>
            <a:defPPr>
              <a:defRPr lang="en-US"/>
            </a:defPPr>
            <a:lvl1pPr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1pPr>
            <a:lvl2pPr marL="2087563" indent="-165258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2pPr>
            <a:lvl3pPr marL="4176713" indent="-330517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3pPr>
            <a:lvl4pPr marL="6264275" indent="-4960938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4pPr>
            <a:lvl5pPr marL="8353425" indent="-6613525" algn="l" defTabSz="2087563" rtl="0" fontAlgn="base">
              <a:spcBef>
                <a:spcPct val="0"/>
              </a:spcBef>
              <a:spcAft>
                <a:spcPct val="0"/>
              </a:spcAft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8100" kern="1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algn="ctr" eaLnBrk="1" hangingPunct="1"/>
            <a:r>
              <a:rPr lang="en-US" altLang="en-US" sz="2000" b="1" i="1" dirty="0" smtClean="0"/>
              <a:t>Website, C.V.</a:t>
            </a:r>
            <a:endParaRPr lang="en-US" altLang="en-US" sz="2000" dirty="0"/>
          </a:p>
        </p:txBody>
      </p:sp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80"/>
          <a:stretch/>
        </p:blipFill>
        <p:spPr>
          <a:xfrm>
            <a:off x="30309263" y="3207057"/>
            <a:ext cx="1511719" cy="1795060"/>
          </a:xfrm>
          <a:prstGeom prst="rect">
            <a:avLst/>
          </a:prstGeom>
        </p:spPr>
      </p:pic>
      <p:sp>
        <p:nvSpPr>
          <p:cNvPr id="198" name="TextBox 197"/>
          <p:cNvSpPr txBox="1"/>
          <p:nvPr/>
        </p:nvSpPr>
        <p:spPr>
          <a:xfrm>
            <a:off x="9181750" y="4687627"/>
            <a:ext cx="5111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www.clker.com</a:t>
            </a:r>
          </a:p>
        </p:txBody>
      </p:sp>
      <p:sp>
        <p:nvSpPr>
          <p:cNvPr id="199" name="TextBox 198"/>
          <p:cNvSpPr txBox="1"/>
          <p:nvPr/>
        </p:nvSpPr>
        <p:spPr>
          <a:xfrm>
            <a:off x="26328001" y="576359"/>
            <a:ext cx="58771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Arial"/>
                <a:cs typeface="Arial"/>
              </a:rPr>
              <a:t>Department of Electrical and Computer Engineering, </a:t>
            </a:r>
            <a:endParaRPr lang="en-US" sz="3200" dirty="0" smtClean="0">
              <a:latin typeface="Arial"/>
              <a:cs typeface="Arial"/>
            </a:endParaRPr>
          </a:p>
          <a:p>
            <a:r>
              <a:rPr lang="en-US" sz="3200" dirty="0" smtClean="0">
                <a:latin typeface="Arial"/>
                <a:cs typeface="Arial"/>
              </a:rPr>
              <a:t>University </a:t>
            </a:r>
            <a:r>
              <a:rPr lang="en-US" sz="3200" dirty="0">
                <a:latin typeface="Arial"/>
                <a:cs typeface="Arial"/>
              </a:rPr>
              <a:t>of Houston</a:t>
            </a:r>
            <a:endParaRPr lang="en-US" sz="3200" dirty="0"/>
          </a:p>
        </p:txBody>
      </p:sp>
      <p:pic>
        <p:nvPicPr>
          <p:cNvPr id="200" name="Picture 199" descr="Leaf2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133" y="6953998"/>
            <a:ext cx="6507107" cy="4880330"/>
          </a:xfrm>
          <a:prstGeom prst="rect">
            <a:avLst/>
          </a:prstGeom>
        </p:spPr>
      </p:pic>
      <p:pic>
        <p:nvPicPr>
          <p:cNvPr id="201" name="Picture 200" descr="Covariance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237" y="12351044"/>
            <a:ext cx="9435003" cy="7048105"/>
          </a:xfrm>
          <a:prstGeom prst="rect">
            <a:avLst/>
          </a:prstGeom>
        </p:spPr>
      </p:pic>
      <p:pic>
        <p:nvPicPr>
          <p:cNvPr id="202" name="Picture 201" descr="friction.pdf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94" y="22400011"/>
            <a:ext cx="9144000" cy="4572000"/>
          </a:xfrm>
          <a:prstGeom prst="rect">
            <a:avLst/>
          </a:prstGeom>
        </p:spPr>
      </p:pic>
      <p:pic>
        <p:nvPicPr>
          <p:cNvPr id="203" name="Picture 202" descr="experiment.pd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93" y="29851734"/>
            <a:ext cx="14074995" cy="9890537"/>
          </a:xfrm>
          <a:prstGeom prst="rect">
            <a:avLst/>
          </a:prstGeom>
        </p:spPr>
      </p:pic>
      <p:pic>
        <p:nvPicPr>
          <p:cNvPr id="204" name="Picture 203" descr="two_1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494" y="7582106"/>
            <a:ext cx="4171950" cy="4171950"/>
          </a:xfrm>
          <a:prstGeom prst="rect">
            <a:avLst/>
          </a:prstGeom>
        </p:spPr>
      </p:pic>
      <p:pic>
        <p:nvPicPr>
          <p:cNvPr id="205" name="Picture 204" descr="Two_2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76359"/>
            <a:ext cx="4178300" cy="4191000"/>
          </a:xfrm>
          <a:prstGeom prst="rect">
            <a:avLst/>
          </a:prstGeom>
        </p:spPr>
      </p:pic>
      <p:pic>
        <p:nvPicPr>
          <p:cNvPr id="206" name="Picture 205" descr="two_3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02604" y="5187803"/>
            <a:ext cx="4191000" cy="4197350"/>
          </a:xfrm>
          <a:prstGeom prst="rect">
            <a:avLst/>
          </a:prstGeom>
        </p:spPr>
      </p:pic>
      <p:pic>
        <p:nvPicPr>
          <p:cNvPr id="207" name="Picture 206" descr="two_4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6358" y="9837253"/>
            <a:ext cx="4191000" cy="4197350"/>
          </a:xfrm>
          <a:prstGeom prst="rect">
            <a:avLst/>
          </a:prstGeom>
        </p:spPr>
      </p:pic>
      <p:pic>
        <p:nvPicPr>
          <p:cNvPr id="208" name="Picture 207" descr="two_5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45408" y="14935978"/>
            <a:ext cx="4171950" cy="4184650"/>
          </a:xfrm>
          <a:prstGeom prst="rect">
            <a:avLst/>
          </a:prstGeom>
        </p:spPr>
      </p:pic>
      <p:pic>
        <p:nvPicPr>
          <p:cNvPr id="209" name="Picture 208" descr="one_1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2682" y="12351044"/>
            <a:ext cx="4178300" cy="4191000"/>
          </a:xfrm>
          <a:prstGeom prst="rect">
            <a:avLst/>
          </a:prstGeom>
        </p:spPr>
      </p:pic>
      <p:pic>
        <p:nvPicPr>
          <p:cNvPr id="210" name="Picture 209" descr="one_2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09327"/>
            <a:ext cx="4171950" cy="4178300"/>
          </a:xfrm>
          <a:prstGeom prst="rect">
            <a:avLst/>
          </a:prstGeom>
        </p:spPr>
      </p:pic>
      <p:pic>
        <p:nvPicPr>
          <p:cNvPr id="211" name="Picture 210" descr="one_3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5167344"/>
            <a:ext cx="4178300" cy="4197350"/>
          </a:xfrm>
          <a:prstGeom prst="rect">
            <a:avLst/>
          </a:prstGeom>
        </p:spPr>
      </p:pic>
      <p:pic>
        <p:nvPicPr>
          <p:cNvPr id="212" name="Picture 211" descr="one_4.png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3958" y="9837253"/>
            <a:ext cx="4191000" cy="4197350"/>
          </a:xfrm>
          <a:prstGeom prst="rect">
            <a:avLst/>
          </a:prstGeom>
        </p:spPr>
      </p:pic>
      <p:pic>
        <p:nvPicPr>
          <p:cNvPr id="213" name="Picture 212" descr="one_5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3008" y="14959963"/>
            <a:ext cx="4184650" cy="4184650"/>
          </a:xfrm>
          <a:prstGeom prst="rect">
            <a:avLst/>
          </a:prstGeom>
        </p:spPr>
      </p:pic>
      <p:sp>
        <p:nvSpPr>
          <p:cNvPr id="214" name="TextBox 213"/>
          <p:cNvSpPr txBox="1"/>
          <p:nvPr/>
        </p:nvSpPr>
        <p:spPr>
          <a:xfrm>
            <a:off x="18037655" y="7352851"/>
            <a:ext cx="960483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Here is an algorithm for controlling position of two robots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For simplicity we assume that friction is infinite.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Following this path we can get to the ending points when getting the same input.</a:t>
            </a: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8037655" y="12757330"/>
            <a:ext cx="959848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positioning: </a:t>
            </a:r>
            <a:r>
              <a:rPr lang="en-US" sz="4000" dirty="0" smtClean="0">
                <a:latin typeface="Arial"/>
                <a:cs typeface="Arial"/>
              </a:rPr>
              <a:t>switching positions </a:t>
            </a:r>
            <a:r>
              <a:rPr lang="en-US" sz="4000" dirty="0">
                <a:latin typeface="Arial"/>
                <a:cs typeface="Arial"/>
              </a:rPr>
              <a:t>using walls with infinite </a:t>
            </a:r>
            <a:r>
              <a:rPr lang="en-US" sz="4000" dirty="0" smtClean="0">
                <a:latin typeface="Arial"/>
                <a:cs typeface="Arial"/>
              </a:rPr>
              <a:t>friction</a:t>
            </a:r>
            <a:r>
              <a:rPr lang="en-US" sz="4000" dirty="0">
                <a:latin typeface="Arial"/>
                <a:cs typeface="Arial"/>
              </a:rPr>
              <a:t/>
            </a:r>
            <a:br>
              <a:rPr lang="en-US" sz="4000" dirty="0">
                <a:latin typeface="Arial"/>
                <a:cs typeface="Arial"/>
              </a:rPr>
            </a:br>
            <a:endParaRPr lang="en-US" sz="4000" dirty="0">
              <a:latin typeface="Arial"/>
              <a:cs typeface="Arial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432668" y="11986728"/>
            <a:ext cx="6971526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need to break symmetry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Using just vertical walls would not make correlation between x and y direction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Maintaining group cohesion while steering a swarm through an arbitrary maze requires covariance control.</a:t>
            </a:r>
            <a:endParaRPr lang="en-US" sz="4000" dirty="0" smtClean="0">
              <a:latin typeface="Arial"/>
              <a:cs typeface="Arial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160217" y="22821866"/>
            <a:ext cx="72747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Friction is sufficient to break the symmetry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Wall friction reduces the force for going </a:t>
            </a:r>
            <a:r>
              <a:rPr lang="en-US" sz="4000" dirty="0" smtClean="0">
                <a:latin typeface="Arial"/>
                <a:cs typeface="Arial"/>
              </a:rPr>
              <a:t>forward on </a:t>
            </a:r>
            <a:r>
              <a:rPr lang="en-US" sz="4000" dirty="0">
                <a:latin typeface="Arial"/>
                <a:cs typeface="Arial"/>
              </a:rPr>
              <a:t>a robot near a wall, but not for a free robot.</a:t>
            </a:r>
          </a:p>
        </p:txBody>
      </p:sp>
      <p:sp>
        <p:nvSpPr>
          <p:cNvPr id="218" name="TextBox 217"/>
          <p:cNvSpPr txBox="1"/>
          <p:nvPr/>
        </p:nvSpPr>
        <p:spPr>
          <a:xfrm>
            <a:off x="160217" y="39742271"/>
            <a:ext cx="165403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used </a:t>
            </a:r>
            <a:r>
              <a:rPr lang="en-US" sz="4000" i="1" dirty="0" err="1" smtClean="0">
                <a:latin typeface="Arial"/>
                <a:cs typeface="Arial"/>
              </a:rPr>
              <a:t>kilobots</a:t>
            </a:r>
            <a:r>
              <a:rPr lang="en-US" sz="4000" i="1" dirty="0" smtClean="0">
                <a:latin typeface="Arial"/>
                <a:cs typeface="Arial"/>
              </a:rPr>
              <a:t> </a:t>
            </a:r>
            <a:r>
              <a:rPr lang="en-US" sz="4000" dirty="0" smtClean="0">
                <a:latin typeface="Arial"/>
                <a:cs typeface="Arial"/>
              </a:rPr>
              <a:t>to show that wall friction is enough to control covariance.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Global Input: </a:t>
            </a:r>
            <a:r>
              <a:rPr lang="en-US" sz="4000" dirty="0" err="1">
                <a:latin typeface="Arial"/>
                <a:cs typeface="Arial"/>
              </a:rPr>
              <a:t>k</a:t>
            </a:r>
            <a:r>
              <a:rPr lang="en-US" sz="4000" dirty="0" err="1" smtClean="0">
                <a:latin typeface="Arial"/>
                <a:cs typeface="Arial"/>
              </a:rPr>
              <a:t>ilobots</a:t>
            </a:r>
            <a:r>
              <a:rPr lang="en-US" sz="4000" dirty="0" smtClean="0">
                <a:latin typeface="Arial"/>
                <a:cs typeface="Arial"/>
              </a:rPr>
              <a:t> go to the lightest light source in the room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We showed that covariance control is possible   </a:t>
            </a:r>
            <a:endParaRPr lang="en-US" sz="4000" i="1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pic>
        <p:nvPicPr>
          <p:cNvPr id="219" name="Picture 218" descr="PositionNrobots.pdf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4801" y="30519401"/>
            <a:ext cx="9040374" cy="11719005"/>
          </a:xfrm>
          <a:prstGeom prst="rect">
            <a:avLst/>
          </a:prstGeom>
        </p:spPr>
      </p:pic>
      <p:pic>
        <p:nvPicPr>
          <p:cNvPr id="26" name="Picture 25" descr="twoR_1.pdf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6611" y="20111756"/>
            <a:ext cx="7226960" cy="5420220"/>
          </a:xfrm>
          <a:prstGeom prst="rect">
            <a:avLst/>
          </a:prstGeom>
        </p:spPr>
      </p:pic>
      <p:pic>
        <p:nvPicPr>
          <p:cNvPr id="27" name="Picture 26" descr="twoR_2.pdf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3394" y="37933879"/>
            <a:ext cx="7159227" cy="5369420"/>
          </a:xfrm>
          <a:prstGeom prst="rect">
            <a:avLst/>
          </a:prstGeom>
        </p:spPr>
      </p:pic>
      <p:pic>
        <p:nvPicPr>
          <p:cNvPr id="28" name="Picture 27" descr="twoR_3.pdf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31429960"/>
            <a:ext cx="7159227" cy="5369420"/>
          </a:xfrm>
          <a:prstGeom prst="rect">
            <a:avLst/>
          </a:prstGeom>
        </p:spPr>
      </p:pic>
      <p:pic>
        <p:nvPicPr>
          <p:cNvPr id="30" name="Picture 29" descr="twoR_4.pdf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4344" y="25778211"/>
            <a:ext cx="7159227" cy="5369420"/>
          </a:xfrm>
          <a:prstGeom prst="rect">
            <a:avLst/>
          </a:prstGeom>
        </p:spPr>
      </p:pic>
      <p:pic>
        <p:nvPicPr>
          <p:cNvPr id="31" name="Picture 30" descr="twoR_5.pdf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947" y="18234592"/>
            <a:ext cx="7159227" cy="5369420"/>
          </a:xfrm>
          <a:prstGeom prst="rect">
            <a:avLst/>
          </a:prstGeom>
        </p:spPr>
      </p:pic>
      <p:sp>
        <p:nvSpPr>
          <p:cNvPr id="65" name="TextBox 64"/>
          <p:cNvSpPr txBox="1"/>
          <p:nvPr/>
        </p:nvSpPr>
        <p:spPr>
          <a:xfrm>
            <a:off x="18044194" y="33059895"/>
            <a:ext cx="4269907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Controlling position of n robots with real robots and our setup.</a:t>
            </a:r>
          </a:p>
          <a:p>
            <a:pPr marL="571500" indent="-571500">
              <a:buFont typeface="Arial"/>
              <a:buChar char="•"/>
            </a:pP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Redoing algorithm with less than infinite friction</a:t>
            </a: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endParaRPr lang="en-US" sz="4000" dirty="0">
              <a:latin typeface="Arial"/>
              <a:cs typeface="Arial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18044194" y="17076255"/>
            <a:ext cx="6130068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Two robot positioning using the hardware setup and two </a:t>
            </a:r>
            <a:r>
              <a:rPr lang="en-US" sz="4000" dirty="0" err="1">
                <a:latin typeface="Arial"/>
                <a:cs typeface="Arial"/>
              </a:rPr>
              <a:t>kilobot</a:t>
            </a:r>
            <a:r>
              <a:rPr lang="en-US" sz="4000" dirty="0">
                <a:latin typeface="Arial"/>
                <a:cs typeface="Arial"/>
              </a:rPr>
              <a:t> robots. 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 smtClean="0">
                <a:latin typeface="Arial"/>
                <a:cs typeface="Arial"/>
              </a:rPr>
              <a:t> </a:t>
            </a:r>
            <a:r>
              <a:rPr lang="en-US" sz="4000" dirty="0">
                <a:latin typeface="Arial"/>
                <a:cs typeface="Arial"/>
              </a:rPr>
              <a:t>The walls have nearly infinite friction, </a:t>
            </a:r>
            <a:endParaRPr lang="en-US" sz="4000" dirty="0" smtClean="0">
              <a:latin typeface="Arial"/>
              <a:cs typeface="Arial"/>
            </a:endParaRP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robot with the blue </a:t>
            </a:r>
            <a:r>
              <a:rPr lang="en-US" sz="4000" dirty="0" smtClean="0">
                <a:latin typeface="Arial"/>
                <a:cs typeface="Arial"/>
              </a:rPr>
              <a:t>path is </a:t>
            </a:r>
            <a:r>
              <a:rPr lang="en-US" sz="4000" dirty="0">
                <a:latin typeface="Arial"/>
                <a:cs typeface="Arial"/>
              </a:rPr>
              <a:t>stopped by the wall until the light changes </a:t>
            </a:r>
            <a:r>
              <a:rPr lang="en-US" sz="4000" dirty="0" smtClean="0">
                <a:latin typeface="Arial"/>
                <a:cs typeface="Arial"/>
              </a:rPr>
              <a:t>orientation</a:t>
            </a:r>
          </a:p>
          <a:p>
            <a:pPr marL="571500" indent="-571500">
              <a:buFont typeface="Arial"/>
              <a:buChar char="•"/>
            </a:pPr>
            <a:r>
              <a:rPr lang="en-US" sz="4000" dirty="0">
                <a:latin typeface="Arial"/>
                <a:cs typeface="Arial"/>
              </a:rPr>
              <a:t>T</a:t>
            </a:r>
            <a:r>
              <a:rPr lang="en-US" sz="4000" dirty="0" smtClean="0">
                <a:latin typeface="Arial"/>
                <a:cs typeface="Arial"/>
              </a:rPr>
              <a:t>he </a:t>
            </a:r>
            <a:r>
              <a:rPr lang="en-US" sz="4000" dirty="0">
                <a:latin typeface="Arial"/>
                <a:cs typeface="Arial"/>
              </a:rPr>
              <a:t>orange robot in free-space is unhindered</a:t>
            </a:r>
          </a:p>
        </p:txBody>
      </p:sp>
    </p:spTree>
    <p:extLst>
      <p:ext uri="{BB962C8B-B14F-4D97-AF65-F5344CB8AC3E}">
        <p14:creationId xmlns:p14="http://schemas.microsoft.com/office/powerpoint/2010/main" val="1723113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7269</TotalTime>
  <Words>297</Words>
  <Application>Microsoft Macintosh PowerPoint</Application>
  <PresentationFormat>Custom</PresentationFormat>
  <Paragraphs>68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 m</dc:creator>
  <cp:lastModifiedBy>Shiva</cp:lastModifiedBy>
  <cp:revision>240</cp:revision>
  <cp:lastPrinted>2015-01-06T20:49:17Z</cp:lastPrinted>
  <dcterms:created xsi:type="dcterms:W3CDTF">2013-11-20T00:06:42Z</dcterms:created>
  <dcterms:modified xsi:type="dcterms:W3CDTF">2015-09-23T21:48:04Z</dcterms:modified>
</cp:coreProperties>
</file>